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"/>
  </p:notesMasterIdLst>
  <p:handoutMasterIdLst>
    <p:handoutMasterId r:id="rId4"/>
  </p:handoutMasterIdLst>
  <p:sldIdLst>
    <p:sldId id="55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10A2F2-ACFB-4009-8A07-EE83F2BF1DA0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054"/>
    <a:srgbClr val="545259"/>
    <a:srgbClr val="861F41"/>
    <a:srgbClr val="E45F1C"/>
    <a:srgbClr val="972F2F"/>
    <a:srgbClr val="632121"/>
    <a:srgbClr val="E2F0D9"/>
    <a:srgbClr val="CA9CDE"/>
    <a:srgbClr val="BA72E0"/>
    <a:srgbClr val="CCB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984" autoAdjust="0"/>
  </p:normalViewPr>
  <p:slideViewPr>
    <p:cSldViewPr snapToGrid="0">
      <p:cViewPr varScale="1">
        <p:scale>
          <a:sx n="123" d="100"/>
          <a:sy n="123" d="100"/>
        </p:scale>
        <p:origin x="102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2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4A842-E4C6-453C-A089-860CDAD91A2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29BD-42B6-4083-B3E9-C005E59F1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79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E6DA7-3905-4B1A-B71A-E3AB46830B9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9B8F3-B779-4CB8-BD1E-CFB44210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06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3509" y="-66675"/>
            <a:ext cx="12351710" cy="703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 b="2808"/>
          <a:stretch/>
        </p:blipFill>
        <p:spPr>
          <a:xfrm>
            <a:off x="6134101" y="0"/>
            <a:ext cx="6057899" cy="3819525"/>
          </a:xfrm>
          <a:prstGeom prst="rect">
            <a:avLst/>
          </a:prstGeom>
        </p:spPr>
      </p:pic>
      <p:sp>
        <p:nvSpPr>
          <p:cNvPr id="88" name="Rectangle 87"/>
          <p:cNvSpPr/>
          <p:nvPr userDrawn="1"/>
        </p:nvSpPr>
        <p:spPr>
          <a:xfrm>
            <a:off x="-3654" y="0"/>
            <a:ext cx="12191999" cy="687523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666" y="5175460"/>
            <a:ext cx="6138333" cy="1151457"/>
          </a:xfrm>
          <a:solidFill>
            <a:schemeClr val="tx1"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r">
              <a:buNone/>
              <a:defRPr sz="3200" b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9684"/>
            <a:ext cx="12192000" cy="1587272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9664" y="464665"/>
            <a:ext cx="5171120" cy="16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1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95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1295"/>
            <a:ext cx="12192000" cy="6816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38415"/>
          <a:stretch/>
        </p:blipFill>
        <p:spPr>
          <a:xfrm>
            <a:off x="3993223" y="3504762"/>
            <a:ext cx="4712974" cy="48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1627771"/>
            <a:ext cx="4399450" cy="18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27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8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1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108697" cy="688622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888" y="642407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1622" y="6424078"/>
            <a:ext cx="63287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0267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3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857278"/>
            <a:ext cx="12193057" cy="5499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108697" cy="688622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888" y="642407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1622" y="6424078"/>
            <a:ext cx="63287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0267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0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135" t="19406" r="-135" b="27957"/>
          <a:stretch/>
        </p:blipFill>
        <p:spPr>
          <a:xfrm>
            <a:off x="-83509" y="875606"/>
            <a:ext cx="12351710" cy="36868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-1" b="10283"/>
          <a:stretch/>
        </p:blipFill>
        <p:spPr>
          <a:xfrm>
            <a:off x="6115050" y="875606"/>
            <a:ext cx="6076950" cy="25438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115050" y="875607"/>
            <a:ext cx="6076950" cy="254386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43942"/>
            <a:ext cx="10515600" cy="2118533"/>
          </a:xfrm>
          <a:solidFill>
            <a:schemeClr val="tx1">
              <a:alpha val="40000"/>
            </a:schemeClr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52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9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8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7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0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9066054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888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02/06/2021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1798" y="6429724"/>
            <a:ext cx="6276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VSCP-1 Frequency Assignment Request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199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0154354" y="729013"/>
            <a:ext cx="2037646" cy="0"/>
          </a:xfrm>
          <a:prstGeom prst="line">
            <a:avLst/>
          </a:prstGeom>
          <a:ln w="63500">
            <a:solidFill>
              <a:srgbClr val="E45F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929" y="228937"/>
            <a:ext cx="3041470" cy="4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17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319C-8984-4D5A-9B7A-243446D8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Virginia Ground Station Network - VT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316C4-4912-4BE4-963C-816E15C04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4394" y="861373"/>
            <a:ext cx="5554542" cy="537187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Virginia Tech Ground Station Services:</a:t>
            </a:r>
          </a:p>
          <a:p>
            <a:r>
              <a:rPr lang="en-US" dirty="0"/>
              <a:t>Mission Communications Planning &amp; Coordination</a:t>
            </a:r>
          </a:p>
          <a:p>
            <a:pPr lvl="1"/>
            <a:r>
              <a:rPr lang="en-US" dirty="0"/>
              <a:t>Communications CONOP development</a:t>
            </a:r>
          </a:p>
          <a:p>
            <a:pPr lvl="1"/>
            <a:r>
              <a:rPr lang="en-US" dirty="0"/>
              <a:t>Licensing Coordination with FCC consultant</a:t>
            </a:r>
          </a:p>
          <a:p>
            <a:pPr lvl="1"/>
            <a:r>
              <a:rPr lang="en-US" dirty="0"/>
              <a:t>Detailed Link Budget Analysis</a:t>
            </a:r>
          </a:p>
          <a:p>
            <a:pPr lvl="1"/>
            <a:r>
              <a:rPr lang="en-US" dirty="0"/>
              <a:t>Detailed Data Volume Analysis</a:t>
            </a:r>
          </a:p>
          <a:p>
            <a:r>
              <a:rPr lang="en-US" dirty="0"/>
              <a:t>Virginia Ground Station Network (VGSN) Services Overview:</a:t>
            </a:r>
          </a:p>
          <a:p>
            <a:pPr lvl="1"/>
            <a:r>
              <a:rPr lang="en-US" dirty="0"/>
              <a:t>Tracking Station GNU Radio Modem development</a:t>
            </a:r>
          </a:p>
          <a:p>
            <a:pPr lvl="1"/>
            <a:r>
              <a:rPr lang="en-US" dirty="0"/>
              <a:t>Intermediate Signal Processing for WFF Interfaces</a:t>
            </a:r>
          </a:p>
          <a:p>
            <a:pPr lvl="1"/>
            <a:r>
              <a:rPr lang="en-US" dirty="0"/>
              <a:t>Secure Connectivity via VT maintained VGSN VPNs:</a:t>
            </a:r>
          </a:p>
          <a:p>
            <a:pPr lvl="2"/>
            <a:r>
              <a:rPr lang="en-US" dirty="0"/>
              <a:t>Mission Ops Center and Tracking Stations (Operations Network)</a:t>
            </a:r>
          </a:p>
          <a:p>
            <a:pPr lvl="2"/>
            <a:r>
              <a:rPr lang="en-US" dirty="0"/>
              <a:t>Mission Science Centers and Mission Data Warehouse (Data Network)</a:t>
            </a:r>
          </a:p>
          <a:p>
            <a:pPr lvl="1"/>
            <a:r>
              <a:rPr lang="en-US" dirty="0"/>
              <a:t>Ground based comm integration and test services</a:t>
            </a:r>
          </a:p>
          <a:p>
            <a:r>
              <a:rPr lang="en-US" dirty="0"/>
              <a:t>Virginia Ground Station Network Operations</a:t>
            </a:r>
          </a:p>
          <a:p>
            <a:pPr lvl="1"/>
            <a:r>
              <a:rPr lang="en-US" dirty="0"/>
              <a:t>Real Time Operations for spacecraft Command and Control</a:t>
            </a:r>
          </a:p>
          <a:p>
            <a:pPr lvl="1"/>
            <a:r>
              <a:rPr lang="en-US" dirty="0"/>
              <a:t>Rapid Orbit Determination (GPS Based) &amp; TLE generation</a:t>
            </a:r>
          </a:p>
          <a:p>
            <a:pPr lvl="1"/>
            <a:r>
              <a:rPr lang="en-US" dirty="0"/>
              <a:t>Pass scheduling, deconfliction, and coordination</a:t>
            </a:r>
          </a:p>
          <a:p>
            <a:pPr lvl="1"/>
            <a:r>
              <a:rPr lang="en-US" dirty="0"/>
              <a:t>Command Routing Flexibility (Any Ops Center to TS)</a:t>
            </a:r>
          </a:p>
          <a:p>
            <a:pPr lvl="1"/>
            <a:r>
              <a:rPr lang="en-US" dirty="0"/>
              <a:t>Mission Data Warehouse – Mission Science</a:t>
            </a:r>
          </a:p>
          <a:p>
            <a:pPr lvl="2"/>
            <a:r>
              <a:rPr lang="en-US" dirty="0"/>
              <a:t>Data Curation and Archiving</a:t>
            </a:r>
          </a:p>
          <a:p>
            <a:pPr lvl="2"/>
            <a:r>
              <a:rPr lang="en-US" dirty="0"/>
              <a:t>Higher level data processing services</a:t>
            </a:r>
          </a:p>
          <a:p>
            <a:r>
              <a:rPr lang="en-US" dirty="0"/>
              <a:t>VT Ground Station (VTGS) – Tracking Station (TS) Assets:</a:t>
            </a:r>
          </a:p>
          <a:p>
            <a:pPr lvl="1"/>
            <a:r>
              <a:rPr lang="en-US" dirty="0"/>
              <a:t>Full Duplex TX/RX Federal S-Band Tracking Station</a:t>
            </a:r>
          </a:p>
          <a:p>
            <a:pPr lvl="1"/>
            <a:r>
              <a:rPr lang="en-US" dirty="0"/>
              <a:t>Half Duplex Federal TX/RX UHF Tracking Station</a:t>
            </a:r>
          </a:p>
          <a:p>
            <a:pPr lvl="1"/>
            <a:r>
              <a:rPr lang="en-US" dirty="0"/>
              <a:t>Simplex, Federal UHF RX Only Tracking Station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51D88-6D10-4225-9594-CDA6495F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10/31/2022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A5404-637F-4090-A162-57A02D02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Virginia Ground Station Network - VT Services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5C3C3-11F7-448E-BBA7-9ED5F9D7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83" y="918389"/>
            <a:ext cx="2019020" cy="1383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5415F-DB54-49FD-937D-585D6CD33D93}"/>
              </a:ext>
            </a:extLst>
          </p:cNvPr>
          <p:cNvSpPr txBox="1"/>
          <p:nvPr/>
        </p:nvSpPr>
        <p:spPr>
          <a:xfrm>
            <a:off x="-28960" y="6138676"/>
            <a:ext cx="7029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The VGSN is a collaborative effort between VT (lead), ODU, UVA, and Wallops Flight Facility with initial sponsorship from VSGC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4A067730-8AEA-48A6-982B-97C90F0CA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888" y="861373"/>
            <a:ext cx="5470903" cy="54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4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17502</TotalTime>
  <Words>221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1_Office Theme</vt:lpstr>
      <vt:lpstr>Virginia Ground Station Network - VT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Leffke, Zachary</dc:creator>
  <cp:lastModifiedBy>Zachary Leffke</cp:lastModifiedBy>
  <cp:revision>1003</cp:revision>
  <dcterms:created xsi:type="dcterms:W3CDTF">2015-10-03T06:37:38Z</dcterms:created>
  <dcterms:modified xsi:type="dcterms:W3CDTF">2022-10-27T17:27:10Z</dcterms:modified>
</cp:coreProperties>
</file>